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4" r:id="rId2"/>
    <p:sldId id="448" r:id="rId3"/>
    <p:sldId id="406" r:id="rId4"/>
    <p:sldId id="458" r:id="rId5"/>
    <p:sldId id="456" r:id="rId6"/>
    <p:sldId id="451" r:id="rId7"/>
    <p:sldId id="452" r:id="rId8"/>
    <p:sldId id="453" r:id="rId9"/>
    <p:sldId id="454" r:id="rId10"/>
    <p:sldId id="455" r:id="rId11"/>
    <p:sldId id="449" r:id="rId12"/>
    <p:sldId id="429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81C"/>
    <a:srgbClr val="2EDCFB"/>
    <a:srgbClr val="696767"/>
    <a:srgbClr val="99A51B"/>
    <a:srgbClr val="3A6F8F"/>
    <a:srgbClr val="79A2B6"/>
    <a:srgbClr val="01C4E6"/>
    <a:srgbClr val="00C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24" autoAdjust="0"/>
    <p:restoredTop sz="86401" autoAdjust="0"/>
  </p:normalViewPr>
  <p:slideViewPr>
    <p:cSldViewPr snapToGrid="0">
      <p:cViewPr varScale="1">
        <p:scale>
          <a:sx n="67" d="100"/>
          <a:sy n="67" d="100"/>
        </p:scale>
        <p:origin x="504" y="24"/>
      </p:cViewPr>
      <p:guideLst>
        <p:guide orient="horz" pos="2160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CBB431-2955-4822-81ED-0B27532F76F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6BC557-2333-438C-9E1F-7DF55540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6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BC557-2333-438C-9E1F-7DF55540F4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3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5309-A556-454B-8321-ADD4BBA3D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BC6DB-FFC5-4567-A4FC-60330D08B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15C68-7839-486D-BA66-E1B242CF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09E-9CE8-421B-9C5F-B85535F2F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7C368-70ED-488B-8C2D-704525D9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C9383-DD75-4A64-8BA7-5F2C0105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D36F-A8CB-4081-880F-EA8DCA6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A21D-25B7-40BF-8795-60AC0E85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19177-80E8-4D0E-B1E1-A735780FD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65C1E-449E-4EB0-B81E-FE148A63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09E-9CE8-421B-9C5F-B85535F2F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2E1DC-F67D-4B15-B5FC-9C7E578E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4BE32-D86E-4C53-A38D-D28FD1D4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D36F-A8CB-4081-880F-EA8DCA6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1B7E25-E231-44C6-A831-E6FEF96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E06D-3545-4376-8CD9-1C9D169F7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56348-4BDF-4546-B970-BAFF0FC4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09E-9CE8-421B-9C5F-B85535F2F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87B73-0218-4C3A-B402-ADEC9DEB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A37D4-B9C0-4404-9C50-4C3E91E8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D36F-A8CB-4081-880F-EA8DCA6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A032-3926-4422-A4A7-1E77A40A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F988-780C-4693-84E3-74B7BF668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A77CC-5F34-4448-87D9-F3F052EC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09E-9CE8-421B-9C5F-B85535F2F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8C52-90D2-4EF2-A6A6-F5F96C48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459B0-32EE-4CDE-A8B8-2CB1DC31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D36F-A8CB-4081-880F-EA8DCA6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E970-0787-484F-93B8-3CA5CE5E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B8B49-9C41-462E-96F0-511274FCD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9066C-6AA6-4CF1-B64B-5CF0925E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09E-9CE8-421B-9C5F-B85535F2F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17A19-2EFE-4EDF-B840-3BA2AC9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E144E-3D7D-48A4-A3FC-2E6AA9F2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D36F-A8CB-4081-880F-EA8DCA6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B681-6FA4-4291-97B7-7C552503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7E976-1979-434A-9230-5E4B60986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98405-C05D-4481-BF2D-F476A738B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74C7D-4215-4FEC-8C86-010ED071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09E-9CE8-421B-9C5F-B85535F2F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6C74D-E32E-4F83-B528-AB28B599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78401-A2AE-4511-A9E3-A4A6654B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D36F-A8CB-4081-880F-EA8DCA6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4F26-0380-4B0E-9DE0-6151E08D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03F84-7689-4F7A-9D8B-85A149417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5F619-2942-42F3-A1A5-B7177C81C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33C76-C7A9-4A85-AEB0-B029F8C8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A84E5-90F9-40BD-B7A9-09456595B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E1744D-2FA2-4176-9421-CC7FF75E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09E-9CE8-421B-9C5F-B85535F2F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822AC-BB22-4D30-9C7A-FCB96BF4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7092F-C22B-457F-BCD2-F061D2BF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D36F-A8CB-4081-880F-EA8DCA6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6C48-565B-4118-9949-5FAF1030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AFC84-B710-4F60-82E6-BCAD3114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09E-9CE8-421B-9C5F-B85535F2F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1AF3C-2B90-4550-BC6F-0CB593B0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4F247-DAF4-4E72-9C4F-C117FA7E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D36F-A8CB-4081-880F-EA8DCA6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D6690-E0E5-4C54-83DE-2A060D42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09E-9CE8-421B-9C5F-B85535F2F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822A0-B1CD-4806-9771-7629BC07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C1600-7AF1-4A82-A5DE-3B01147D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D36F-A8CB-4081-880F-EA8DCA6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09C5-38F1-4A93-A76D-158F430C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CBD74-5895-4C07-BE3E-978DB3F33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2FAB0-E183-4E4A-92FF-2D16CA0D0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C52DC-A7F5-4160-BA4D-74D77F2A5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09E-9CE8-421B-9C5F-B85535F2F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1D24B-7365-4B43-B678-50D27FAC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F8127-1EEC-4AC0-BC87-CAC3060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D36F-A8CB-4081-880F-EA8DCA6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4E80-38D9-4325-9768-D48C9D6E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9F498-978B-4DAF-953A-0FE189AF5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9193B-721A-4272-B951-6927F3896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0F7B-079C-4D4D-8F3A-C77CFEA0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09E-9CE8-421B-9C5F-B85535F2F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3AAEB-A77A-46EA-8D6D-312ED502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48876-BAFC-4CFE-8632-9EA26A99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D36F-A8CB-4081-880F-EA8DCA6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8E24FF-43B6-4023-9ED3-5C8C130E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9612D-944B-4B1B-B92A-554A1A415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BA635-8C35-480A-9CBB-55703FC90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B09E-9CE8-421B-9C5F-B85535F2F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CC5F2-7ACD-4E53-AA2D-90BD2888C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54E43-29B6-4664-98A8-8C15C9458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D36F-A8CB-4081-880F-EA8DCA6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3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caligiuri@thinkwixted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C218B2-7E65-CA46-9125-6B468D98B9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4108" y="-233139"/>
            <a:ext cx="11522826" cy="7343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59BBDF-10B0-4468-A015-C06C8895BB81}"/>
              </a:ext>
            </a:extLst>
          </p:cNvPr>
          <p:cNvSpPr txBox="1"/>
          <p:nvPr/>
        </p:nvSpPr>
        <p:spPr>
          <a:xfrm>
            <a:off x="0" y="2558959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DIOCESE OF DES MOINES </a:t>
            </a:r>
          </a:p>
          <a:p>
            <a:pPr algn="ctr"/>
            <a:r>
              <a:rPr lang="en-US" sz="4800" dirty="0"/>
              <a:t>MEDIA WEBINAR </a:t>
            </a:r>
          </a:p>
          <a:p>
            <a:pPr algn="ctr"/>
            <a:r>
              <a:rPr lang="en-US" sz="4800" dirty="0"/>
              <a:t>  </a:t>
            </a:r>
          </a:p>
          <a:p>
            <a:pPr algn="ctr"/>
            <a:r>
              <a:rPr lang="en-US" sz="3200" spc="600" dirty="0"/>
              <a:t>APRIL |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D8FDF-4B27-A646-ADA3-08DD0A828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109" y="6141787"/>
            <a:ext cx="3441962" cy="56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2CF131-1A64-4D62-A7D3-64EDB3B84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1" y="6086902"/>
            <a:ext cx="865009" cy="527689"/>
          </a:xfrm>
          <a:prstGeom prst="rect">
            <a:avLst/>
          </a:prstGeom>
        </p:spPr>
      </p:pic>
      <p:sp>
        <p:nvSpPr>
          <p:cNvPr id="7" name="Flowchart: Data 6">
            <a:extLst>
              <a:ext uri="{FF2B5EF4-FFF2-40B4-BE49-F238E27FC236}">
                <a16:creationId xmlns:a16="http://schemas.microsoft.com/office/drawing/2014/main" id="{CF46EB61-C6AB-4461-8E3B-227DE1704479}"/>
              </a:ext>
            </a:extLst>
          </p:cNvPr>
          <p:cNvSpPr/>
          <p:nvPr/>
        </p:nvSpPr>
        <p:spPr>
          <a:xfrm>
            <a:off x="-1143000" y="6658894"/>
            <a:ext cx="5731907" cy="693174"/>
          </a:xfrm>
          <a:prstGeom prst="flowChartInputOutput">
            <a:avLst/>
          </a:prstGeom>
          <a:solidFill>
            <a:srgbClr val="3A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63F2890A-C113-4D49-916A-F3648653B760}"/>
              </a:ext>
            </a:extLst>
          </p:cNvPr>
          <p:cNvSpPr/>
          <p:nvPr/>
        </p:nvSpPr>
        <p:spPr>
          <a:xfrm>
            <a:off x="3443748" y="6658894"/>
            <a:ext cx="5095272" cy="693174"/>
          </a:xfrm>
          <a:prstGeom prst="flowChartInputOutput">
            <a:avLst/>
          </a:prstGeom>
          <a:solidFill>
            <a:srgbClr val="9A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09565385-2153-4F87-AED5-3B346F58FA68}"/>
              </a:ext>
            </a:extLst>
          </p:cNvPr>
          <p:cNvSpPr/>
          <p:nvPr/>
        </p:nvSpPr>
        <p:spPr>
          <a:xfrm>
            <a:off x="7519524" y="6658894"/>
            <a:ext cx="4935490" cy="693174"/>
          </a:xfrm>
          <a:prstGeom prst="flowChartInputOutput">
            <a:avLst/>
          </a:prstGeom>
          <a:solidFill>
            <a:srgbClr val="69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6222C-10EB-4205-9658-AE0D8EC30C43}"/>
              </a:ext>
            </a:extLst>
          </p:cNvPr>
          <p:cNvSpPr txBox="1"/>
          <p:nvPr/>
        </p:nvSpPr>
        <p:spPr>
          <a:xfrm>
            <a:off x="-339078" y="397061"/>
            <a:ext cx="1266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UPLOADING BASICS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F0AA4-181C-4A55-A314-8AE8658A5062}"/>
              </a:ext>
            </a:extLst>
          </p:cNvPr>
          <p:cNvSpPr/>
          <p:nvPr/>
        </p:nvSpPr>
        <p:spPr>
          <a:xfrm>
            <a:off x="4145420" y="995342"/>
            <a:ext cx="801859" cy="45719"/>
          </a:xfrm>
          <a:prstGeom prst="rect">
            <a:avLst/>
          </a:prstGeom>
          <a:solidFill>
            <a:srgbClr val="99A51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8FB5F-C0B8-42CF-AF61-E96F16998E7E}"/>
              </a:ext>
            </a:extLst>
          </p:cNvPr>
          <p:cNvSpPr txBox="1"/>
          <p:nvPr/>
        </p:nvSpPr>
        <p:spPr>
          <a:xfrm>
            <a:off x="1694234" y="1550102"/>
            <a:ext cx="88035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Facebook Live: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Great for interacting directly with followers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Better to use front facing camera to avoid glitches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It is Live, no do-overs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Facebook Videos: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Great for delivering polished videos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YouTube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Another great place to put polished videos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Use text when sending out videos. It will be easier to locate and get your viewers interested in what you are posting. </a:t>
            </a:r>
          </a:p>
        </p:txBody>
      </p:sp>
    </p:spTree>
    <p:extLst>
      <p:ext uri="{BB962C8B-B14F-4D97-AF65-F5344CB8AC3E}">
        <p14:creationId xmlns:p14="http://schemas.microsoft.com/office/powerpoint/2010/main" val="17708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2CF131-1A64-4D62-A7D3-64EDB3B84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1" y="6086902"/>
            <a:ext cx="865009" cy="527689"/>
          </a:xfrm>
          <a:prstGeom prst="rect">
            <a:avLst/>
          </a:prstGeom>
        </p:spPr>
      </p:pic>
      <p:sp>
        <p:nvSpPr>
          <p:cNvPr id="7" name="Flowchart: Data 6">
            <a:extLst>
              <a:ext uri="{FF2B5EF4-FFF2-40B4-BE49-F238E27FC236}">
                <a16:creationId xmlns:a16="http://schemas.microsoft.com/office/drawing/2014/main" id="{CF46EB61-C6AB-4461-8E3B-227DE1704479}"/>
              </a:ext>
            </a:extLst>
          </p:cNvPr>
          <p:cNvSpPr/>
          <p:nvPr/>
        </p:nvSpPr>
        <p:spPr>
          <a:xfrm>
            <a:off x="-1143000" y="6658894"/>
            <a:ext cx="5731907" cy="693174"/>
          </a:xfrm>
          <a:prstGeom prst="flowChartInputOutput">
            <a:avLst/>
          </a:prstGeom>
          <a:solidFill>
            <a:srgbClr val="3A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63F2890A-C113-4D49-916A-F3648653B760}"/>
              </a:ext>
            </a:extLst>
          </p:cNvPr>
          <p:cNvSpPr/>
          <p:nvPr/>
        </p:nvSpPr>
        <p:spPr>
          <a:xfrm>
            <a:off x="3443748" y="6658894"/>
            <a:ext cx="5095272" cy="693174"/>
          </a:xfrm>
          <a:prstGeom prst="flowChartInputOutput">
            <a:avLst/>
          </a:prstGeom>
          <a:solidFill>
            <a:srgbClr val="9A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09565385-2153-4F87-AED5-3B346F58FA68}"/>
              </a:ext>
            </a:extLst>
          </p:cNvPr>
          <p:cNvSpPr/>
          <p:nvPr/>
        </p:nvSpPr>
        <p:spPr>
          <a:xfrm>
            <a:off x="7519524" y="6658894"/>
            <a:ext cx="4935490" cy="693174"/>
          </a:xfrm>
          <a:prstGeom prst="flowChartInputOutput">
            <a:avLst/>
          </a:prstGeom>
          <a:solidFill>
            <a:srgbClr val="69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6222C-10EB-4205-9658-AE0D8EC30C43}"/>
              </a:ext>
            </a:extLst>
          </p:cNvPr>
          <p:cNvSpPr txBox="1"/>
          <p:nvPr/>
        </p:nvSpPr>
        <p:spPr>
          <a:xfrm>
            <a:off x="-468923" y="419921"/>
            <a:ext cx="1266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Any questions?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F0AA4-181C-4A55-A314-8AE8658A5062}"/>
              </a:ext>
            </a:extLst>
          </p:cNvPr>
          <p:cNvSpPr/>
          <p:nvPr/>
        </p:nvSpPr>
        <p:spPr>
          <a:xfrm>
            <a:off x="4297686" y="1020533"/>
            <a:ext cx="801859" cy="45719"/>
          </a:xfrm>
          <a:prstGeom prst="rect">
            <a:avLst/>
          </a:prstGeom>
          <a:solidFill>
            <a:srgbClr val="99A51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E50B81-FAE9-0A41-BA3C-3469612C356F}"/>
              </a:ext>
            </a:extLst>
          </p:cNvPr>
          <p:cNvSpPr txBox="1"/>
          <p:nvPr/>
        </p:nvSpPr>
        <p:spPr>
          <a:xfrm>
            <a:off x="1928672" y="1571403"/>
            <a:ext cx="8452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Questions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Feel free to email Anthony at: </a:t>
            </a:r>
          </a:p>
          <a:p>
            <a:pPr lvl="5"/>
            <a:r>
              <a:rPr lang="en-US" sz="2400" dirty="0">
                <a:hlinkClick r:id="rId3"/>
              </a:rPr>
              <a:t>acaligiuri@thinkwixted.com</a:t>
            </a:r>
            <a:endParaRPr lang="en-US" sz="2400" dirty="0"/>
          </a:p>
          <a:p>
            <a:pPr lvl="5"/>
            <a:endParaRPr lang="en-US" sz="2400" dirty="0"/>
          </a:p>
          <a:p>
            <a:pPr lvl="5"/>
            <a:endParaRPr lang="en-US" sz="2400" dirty="0"/>
          </a:p>
          <a:p>
            <a:pPr lvl="5"/>
            <a:endParaRPr lang="en-US" sz="2400" dirty="0"/>
          </a:p>
          <a:p>
            <a:pPr lvl="5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62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ata 16">
            <a:extLst>
              <a:ext uri="{FF2B5EF4-FFF2-40B4-BE49-F238E27FC236}">
                <a16:creationId xmlns:a16="http://schemas.microsoft.com/office/drawing/2014/main" id="{EA26717F-E9EB-444D-8EFB-AE50F0EF69A7}"/>
              </a:ext>
            </a:extLst>
          </p:cNvPr>
          <p:cNvSpPr/>
          <p:nvPr/>
        </p:nvSpPr>
        <p:spPr>
          <a:xfrm>
            <a:off x="-1143000" y="6658894"/>
            <a:ext cx="5731907" cy="693174"/>
          </a:xfrm>
          <a:prstGeom prst="flowChartInputOutput">
            <a:avLst/>
          </a:prstGeom>
          <a:solidFill>
            <a:srgbClr val="3A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Data 17">
            <a:extLst>
              <a:ext uri="{FF2B5EF4-FFF2-40B4-BE49-F238E27FC236}">
                <a16:creationId xmlns:a16="http://schemas.microsoft.com/office/drawing/2014/main" id="{E949AF58-D983-4C5F-A2E8-4E3E1DD928E4}"/>
              </a:ext>
            </a:extLst>
          </p:cNvPr>
          <p:cNvSpPr/>
          <p:nvPr/>
        </p:nvSpPr>
        <p:spPr>
          <a:xfrm>
            <a:off x="3443748" y="6658894"/>
            <a:ext cx="5095272" cy="693174"/>
          </a:xfrm>
          <a:prstGeom prst="flowChartInputOutput">
            <a:avLst/>
          </a:prstGeom>
          <a:solidFill>
            <a:srgbClr val="9A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Data 18">
            <a:extLst>
              <a:ext uri="{FF2B5EF4-FFF2-40B4-BE49-F238E27FC236}">
                <a16:creationId xmlns:a16="http://schemas.microsoft.com/office/drawing/2014/main" id="{8CBA7325-41BD-422E-8C1E-F39232CE1AA6}"/>
              </a:ext>
            </a:extLst>
          </p:cNvPr>
          <p:cNvSpPr/>
          <p:nvPr/>
        </p:nvSpPr>
        <p:spPr>
          <a:xfrm>
            <a:off x="7539996" y="6658894"/>
            <a:ext cx="4935490" cy="693174"/>
          </a:xfrm>
          <a:prstGeom prst="flowChartInputOutput">
            <a:avLst/>
          </a:prstGeom>
          <a:solidFill>
            <a:srgbClr val="69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678C9F0-13AD-4D66-A321-7F4BEEAC7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45" y="6045960"/>
            <a:ext cx="865009" cy="5276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506F3EF-A835-6D4B-B9D8-DB978F3582C4}"/>
              </a:ext>
            </a:extLst>
          </p:cNvPr>
          <p:cNvGrpSpPr/>
          <p:nvPr/>
        </p:nvGrpSpPr>
        <p:grpSpPr>
          <a:xfrm>
            <a:off x="3082467" y="3438239"/>
            <a:ext cx="10279503" cy="1186423"/>
            <a:chOff x="3082467" y="3186609"/>
            <a:chExt cx="10279503" cy="1186423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F447BA4-D280-7840-9A9B-DEF392FF25EE}"/>
                </a:ext>
              </a:extLst>
            </p:cNvPr>
            <p:cNvSpPr/>
            <p:nvPr/>
          </p:nvSpPr>
          <p:spPr>
            <a:xfrm>
              <a:off x="3082467" y="3186609"/>
              <a:ext cx="10279503" cy="118642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315665-935A-F441-8A22-9468F5D0D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1522" y="3256130"/>
              <a:ext cx="1046613" cy="10466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FDB5C0-D1AE-FE48-989D-0D344AB20F43}"/>
                </a:ext>
              </a:extLst>
            </p:cNvPr>
            <p:cNvSpPr txBox="1"/>
            <p:nvPr/>
          </p:nvSpPr>
          <p:spPr>
            <a:xfrm>
              <a:off x="4453993" y="3465432"/>
              <a:ext cx="5343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www.facebook.com</a:t>
              </a:r>
              <a:r>
                <a:rPr lang="en-US" sz="3200" dirty="0">
                  <a:solidFill>
                    <a:schemeClr val="bg1"/>
                  </a:solidFill>
                </a:rPr>
                <a:t>/</a:t>
              </a:r>
              <a:r>
                <a:rPr lang="en-US" sz="3200" dirty="0" err="1">
                  <a:solidFill>
                    <a:schemeClr val="bg1"/>
                  </a:solidFill>
                </a:rPr>
                <a:t>WixtedCo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1F2F5C6-F93B-D841-B20B-693080D91E1E}"/>
              </a:ext>
            </a:extLst>
          </p:cNvPr>
          <p:cNvGrpSpPr/>
          <p:nvPr/>
        </p:nvGrpSpPr>
        <p:grpSpPr>
          <a:xfrm>
            <a:off x="2334986" y="5034986"/>
            <a:ext cx="11636652" cy="1186423"/>
            <a:chOff x="2334986" y="4783356"/>
            <a:chExt cx="11636652" cy="1186423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6206C1D-BC76-AA42-B373-4A0586405F10}"/>
                </a:ext>
              </a:extLst>
            </p:cNvPr>
            <p:cNvSpPr/>
            <p:nvPr/>
          </p:nvSpPr>
          <p:spPr>
            <a:xfrm>
              <a:off x="2334986" y="4783356"/>
              <a:ext cx="10657476" cy="118642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11C6BC3-CB0D-334E-895F-0D20F674E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068" y="4835205"/>
              <a:ext cx="1046613" cy="10964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5D8DCF-55F3-C549-A079-C6B6309C0C69}"/>
                </a:ext>
              </a:extLst>
            </p:cNvPr>
            <p:cNvSpPr txBox="1"/>
            <p:nvPr/>
          </p:nvSpPr>
          <p:spPr>
            <a:xfrm>
              <a:off x="3727460" y="5134662"/>
              <a:ext cx="10244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www.linkedin.com</a:t>
              </a:r>
              <a:r>
                <a:rPr lang="en-US" sz="3200" dirty="0">
                  <a:solidFill>
                    <a:schemeClr val="bg1"/>
                  </a:solidFill>
                </a:rPr>
                <a:t>/company/</a:t>
              </a:r>
              <a:r>
                <a:rPr lang="en-US" sz="3200" dirty="0" err="1">
                  <a:solidFill>
                    <a:schemeClr val="bg1"/>
                  </a:solidFill>
                </a:rPr>
                <a:t>wixted</a:t>
              </a:r>
              <a:r>
                <a:rPr lang="en-US" sz="3200" dirty="0">
                  <a:solidFill>
                    <a:schemeClr val="bg1"/>
                  </a:solidFill>
                </a:rPr>
                <a:t>-&amp;-company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1E5E05F-3B34-394D-9738-0744C30F58B9}"/>
              </a:ext>
            </a:extLst>
          </p:cNvPr>
          <p:cNvGrpSpPr/>
          <p:nvPr/>
        </p:nvGrpSpPr>
        <p:grpSpPr>
          <a:xfrm>
            <a:off x="3851511" y="1848677"/>
            <a:ext cx="10279503" cy="1186423"/>
            <a:chOff x="3851511" y="1597047"/>
            <a:chExt cx="10279503" cy="1186423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D008E2B8-3146-0849-A49F-94D92713288B}"/>
                </a:ext>
              </a:extLst>
            </p:cNvPr>
            <p:cNvSpPr/>
            <p:nvPr/>
          </p:nvSpPr>
          <p:spPr>
            <a:xfrm>
              <a:off x="3851511" y="1597047"/>
              <a:ext cx="10279503" cy="118642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2C30A5-9628-6942-BCCC-DA305CFC87EC}"/>
                </a:ext>
              </a:extLst>
            </p:cNvPr>
            <p:cNvSpPr txBox="1"/>
            <p:nvPr/>
          </p:nvSpPr>
          <p:spPr>
            <a:xfrm>
              <a:off x="5618920" y="1897871"/>
              <a:ext cx="5343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www.thinkwixted.com</a:t>
              </a:r>
              <a:r>
                <a:rPr lang="en-US" sz="3200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300276-7333-5346-AC1E-3E7702B38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352"/>
            <a:stretch/>
          </p:blipFill>
          <p:spPr>
            <a:xfrm>
              <a:off x="4121644" y="1829155"/>
              <a:ext cx="1227143" cy="7606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01B5984-73F2-0748-989B-1E6D5957AB13}"/>
              </a:ext>
            </a:extLst>
          </p:cNvPr>
          <p:cNvSpPr txBox="1"/>
          <p:nvPr/>
        </p:nvSpPr>
        <p:spPr>
          <a:xfrm>
            <a:off x="0" y="51928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/>
              <a:t>FOLLOW US ON SOCIAL MEDIA</a:t>
            </a:r>
            <a:endParaRPr lang="en-US" sz="3600" b="1" spc="300" dirty="0">
              <a:solidFill>
                <a:srgbClr val="3A6F8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E780A6-5DB4-5A4C-8968-EFAEEFC5AD5C}"/>
              </a:ext>
            </a:extLst>
          </p:cNvPr>
          <p:cNvSpPr/>
          <p:nvPr/>
        </p:nvSpPr>
        <p:spPr>
          <a:xfrm>
            <a:off x="2780592" y="1124429"/>
            <a:ext cx="801859" cy="45719"/>
          </a:xfrm>
          <a:prstGeom prst="rect">
            <a:avLst/>
          </a:prstGeom>
          <a:solidFill>
            <a:srgbClr val="99A51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2CF131-1A64-4D62-A7D3-64EDB3B84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1" y="6086902"/>
            <a:ext cx="865009" cy="527689"/>
          </a:xfrm>
          <a:prstGeom prst="rect">
            <a:avLst/>
          </a:prstGeom>
        </p:spPr>
      </p:pic>
      <p:sp>
        <p:nvSpPr>
          <p:cNvPr id="7" name="Flowchart: Data 6">
            <a:extLst>
              <a:ext uri="{FF2B5EF4-FFF2-40B4-BE49-F238E27FC236}">
                <a16:creationId xmlns:a16="http://schemas.microsoft.com/office/drawing/2014/main" id="{CF46EB61-C6AB-4461-8E3B-227DE1704479}"/>
              </a:ext>
            </a:extLst>
          </p:cNvPr>
          <p:cNvSpPr/>
          <p:nvPr/>
        </p:nvSpPr>
        <p:spPr>
          <a:xfrm>
            <a:off x="-1143000" y="6658894"/>
            <a:ext cx="5731907" cy="693174"/>
          </a:xfrm>
          <a:prstGeom prst="flowChartInputOutput">
            <a:avLst/>
          </a:prstGeom>
          <a:solidFill>
            <a:srgbClr val="3A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63F2890A-C113-4D49-916A-F3648653B760}"/>
              </a:ext>
            </a:extLst>
          </p:cNvPr>
          <p:cNvSpPr/>
          <p:nvPr/>
        </p:nvSpPr>
        <p:spPr>
          <a:xfrm>
            <a:off x="3443748" y="6658894"/>
            <a:ext cx="5095272" cy="693174"/>
          </a:xfrm>
          <a:prstGeom prst="flowChartInputOutput">
            <a:avLst/>
          </a:prstGeom>
          <a:solidFill>
            <a:srgbClr val="9A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09565385-2153-4F87-AED5-3B346F58FA68}"/>
              </a:ext>
            </a:extLst>
          </p:cNvPr>
          <p:cNvSpPr/>
          <p:nvPr/>
        </p:nvSpPr>
        <p:spPr>
          <a:xfrm>
            <a:off x="7519524" y="6658894"/>
            <a:ext cx="4935490" cy="693174"/>
          </a:xfrm>
          <a:prstGeom prst="flowChartInputOutput">
            <a:avLst/>
          </a:prstGeom>
          <a:solidFill>
            <a:srgbClr val="69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6222C-10EB-4205-9658-AE0D8EC30C43}"/>
              </a:ext>
            </a:extLst>
          </p:cNvPr>
          <p:cNvSpPr txBox="1"/>
          <p:nvPr/>
        </p:nvSpPr>
        <p:spPr>
          <a:xfrm>
            <a:off x="-468923" y="419921"/>
            <a:ext cx="1266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SESSION GOALS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F0AA4-181C-4A55-A314-8AE8658A5062}"/>
              </a:ext>
            </a:extLst>
          </p:cNvPr>
          <p:cNvSpPr/>
          <p:nvPr/>
        </p:nvSpPr>
        <p:spPr>
          <a:xfrm>
            <a:off x="4400011" y="1020533"/>
            <a:ext cx="801859" cy="45719"/>
          </a:xfrm>
          <a:prstGeom prst="rect">
            <a:avLst/>
          </a:prstGeom>
          <a:solidFill>
            <a:srgbClr val="99A51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E50B81-FAE9-0A41-BA3C-3469612C356F}"/>
              </a:ext>
            </a:extLst>
          </p:cNvPr>
          <p:cNvSpPr txBox="1"/>
          <p:nvPr/>
        </p:nvSpPr>
        <p:spPr>
          <a:xfrm>
            <a:off x="1957855" y="1287244"/>
            <a:ext cx="84522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goal of this webinar is to increase your knowledge and skills when creating videos using a smartphone. </a:t>
            </a:r>
          </a:p>
          <a:p>
            <a:endParaRPr lang="en-US" sz="2000" dirty="0"/>
          </a:p>
          <a:p>
            <a:r>
              <a:rPr lang="en-US" sz="2000" dirty="0"/>
              <a:t>Wixted &amp; Company will cover the following: </a:t>
            </a:r>
          </a:p>
          <a:p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Messaging recommendations </a:t>
            </a:r>
          </a:p>
          <a:p>
            <a:pPr marL="285750" lvl="0" indent="-285750">
              <a:buFont typeface="Arial" charset="0"/>
              <a:buChar char="•"/>
            </a:pPr>
            <a:endParaRPr lang="en-US" sz="2000" dirty="0"/>
          </a:p>
          <a:p>
            <a:pPr marL="285750" lvl="0" indent="-285750">
              <a:buFont typeface="Arial" charset="0"/>
              <a:buChar char="•"/>
            </a:pPr>
            <a:r>
              <a:rPr lang="en-US" sz="2000" dirty="0"/>
              <a:t>How to produce high quality videos using an iPhone  </a:t>
            </a:r>
          </a:p>
          <a:p>
            <a:pPr lvl="0"/>
            <a:endParaRPr lang="en-US" sz="2000" dirty="0"/>
          </a:p>
          <a:p>
            <a:pPr marL="285750" lvl="0" indent="-285750">
              <a:buFont typeface="Arial" charset="0"/>
              <a:buChar char="•"/>
            </a:pPr>
            <a:r>
              <a:rPr lang="en-US" sz="2000" dirty="0"/>
              <a:t>Answering questions </a:t>
            </a:r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8AC084F-C81B-4509-8955-21C6F6124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235" y="1090263"/>
            <a:ext cx="6429375" cy="4105275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DBB7D87-70E1-4E4D-8351-828666A144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147" y="2022360"/>
            <a:ext cx="2771775" cy="1057275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5B01A82-E914-4FE4-97EF-39F29A78BD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292203"/>
            <a:ext cx="41910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BC2B9B-5AFA-4B24-BCC9-700A7954CF0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471" y="744506"/>
            <a:ext cx="1381125" cy="10858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712FEF6-6400-4F10-B291-421ABD4B159D}"/>
              </a:ext>
            </a:extLst>
          </p:cNvPr>
          <p:cNvSpPr/>
          <p:nvPr/>
        </p:nvSpPr>
        <p:spPr>
          <a:xfrm>
            <a:off x="1441938" y="2131255"/>
            <a:ext cx="4318782" cy="499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B9B85-A2A3-443B-A3B4-DAC1DC75D81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571" y="4551007"/>
            <a:ext cx="5629275" cy="1076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1098C-6147-48C5-8E1E-40123F4E314F}"/>
              </a:ext>
            </a:extLst>
          </p:cNvPr>
          <p:cNvSpPr txBox="1"/>
          <p:nvPr/>
        </p:nvSpPr>
        <p:spPr>
          <a:xfrm>
            <a:off x="6148316" y="4844958"/>
            <a:ext cx="406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>
                <a:solidFill>
                  <a:schemeClr val="bg1"/>
                </a:solidFill>
              </a:rPr>
              <a:t>BUSINESS GOAL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89CA7-5961-4D60-9EB8-AC2D05C4E71D}"/>
              </a:ext>
            </a:extLst>
          </p:cNvPr>
          <p:cNvSpPr txBox="1"/>
          <p:nvPr/>
        </p:nvSpPr>
        <p:spPr>
          <a:xfrm>
            <a:off x="6745605" y="3558656"/>
            <a:ext cx="286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>
                <a:solidFill>
                  <a:schemeClr val="bg1"/>
                </a:solidFill>
              </a:rPr>
              <a:t>AUDIENCE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F3795-0618-432A-ACC4-EABA1DCA7892}"/>
              </a:ext>
            </a:extLst>
          </p:cNvPr>
          <p:cNvSpPr txBox="1"/>
          <p:nvPr/>
        </p:nvSpPr>
        <p:spPr>
          <a:xfrm>
            <a:off x="7294727" y="2367889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>
                <a:solidFill>
                  <a:schemeClr val="bg1"/>
                </a:solidFill>
              </a:rPr>
              <a:t>MESSAGE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626CB-479A-4DD7-87E6-4D477F2F1533}"/>
              </a:ext>
            </a:extLst>
          </p:cNvPr>
          <p:cNvSpPr txBox="1"/>
          <p:nvPr/>
        </p:nvSpPr>
        <p:spPr>
          <a:xfrm>
            <a:off x="7758752" y="1310185"/>
            <a:ext cx="95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spc="300">
                <a:solidFill>
                  <a:schemeClr val="bg1"/>
                </a:solidFill>
              </a:rPr>
              <a:t>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6E6310-BE1B-4343-A7BB-29BF2B1771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45" y="6107373"/>
            <a:ext cx="865009" cy="5276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7C7C41-29D7-1F4C-84BA-F7671F5D9CC1}"/>
              </a:ext>
            </a:extLst>
          </p:cNvPr>
          <p:cNvSpPr txBox="1"/>
          <p:nvPr/>
        </p:nvSpPr>
        <p:spPr>
          <a:xfrm>
            <a:off x="7342360" y="751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6A5863-6791-1042-97AE-6BBDCFF77F99}"/>
              </a:ext>
            </a:extLst>
          </p:cNvPr>
          <p:cNvSpPr txBox="1"/>
          <p:nvPr/>
        </p:nvSpPr>
        <p:spPr>
          <a:xfrm>
            <a:off x="5379570" y="5819336"/>
            <a:ext cx="562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 inform? To persuade? To motivate?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8090E1-7D20-9042-97AD-B8AAAEDBD812}"/>
              </a:ext>
            </a:extLst>
          </p:cNvPr>
          <p:cNvSpPr/>
          <p:nvPr/>
        </p:nvSpPr>
        <p:spPr>
          <a:xfrm>
            <a:off x="1441938" y="2022360"/>
            <a:ext cx="1142766" cy="1057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0D053-52E8-4C39-8ED9-957C0EA9D695}"/>
              </a:ext>
            </a:extLst>
          </p:cNvPr>
          <p:cNvSpPr txBox="1"/>
          <p:nvPr/>
        </p:nvSpPr>
        <p:spPr>
          <a:xfrm>
            <a:off x="1544205" y="2071640"/>
            <a:ext cx="5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/>
              <a:t>BECOMING AUDIENCE-CENTRIC</a:t>
            </a:r>
          </a:p>
          <a:p>
            <a:r>
              <a:rPr lang="en-US" sz="3600" spc="300"/>
              <a:t>NET IMPRESSION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6FB08D-0279-1A4F-8477-B5331DF9EF2B}"/>
              </a:ext>
            </a:extLst>
          </p:cNvPr>
          <p:cNvSpPr txBox="1"/>
          <p:nvPr/>
        </p:nvSpPr>
        <p:spPr>
          <a:xfrm>
            <a:off x="5158154" y="5908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2CF131-1A64-4D62-A7D3-64EDB3B84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1" y="6086902"/>
            <a:ext cx="865009" cy="527689"/>
          </a:xfrm>
          <a:prstGeom prst="rect">
            <a:avLst/>
          </a:prstGeom>
        </p:spPr>
      </p:pic>
      <p:sp>
        <p:nvSpPr>
          <p:cNvPr id="7" name="Flowchart: Data 6">
            <a:extLst>
              <a:ext uri="{FF2B5EF4-FFF2-40B4-BE49-F238E27FC236}">
                <a16:creationId xmlns:a16="http://schemas.microsoft.com/office/drawing/2014/main" id="{CF46EB61-C6AB-4461-8E3B-227DE1704479}"/>
              </a:ext>
            </a:extLst>
          </p:cNvPr>
          <p:cNvSpPr/>
          <p:nvPr/>
        </p:nvSpPr>
        <p:spPr>
          <a:xfrm>
            <a:off x="-1143000" y="6658894"/>
            <a:ext cx="5731907" cy="693174"/>
          </a:xfrm>
          <a:prstGeom prst="flowChartInputOutput">
            <a:avLst/>
          </a:prstGeom>
          <a:solidFill>
            <a:srgbClr val="3A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63F2890A-C113-4D49-916A-F3648653B760}"/>
              </a:ext>
            </a:extLst>
          </p:cNvPr>
          <p:cNvSpPr/>
          <p:nvPr/>
        </p:nvSpPr>
        <p:spPr>
          <a:xfrm>
            <a:off x="3443748" y="6658894"/>
            <a:ext cx="5095272" cy="693174"/>
          </a:xfrm>
          <a:prstGeom prst="flowChartInputOutput">
            <a:avLst/>
          </a:prstGeom>
          <a:solidFill>
            <a:srgbClr val="9A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09565385-2153-4F87-AED5-3B346F58FA68}"/>
              </a:ext>
            </a:extLst>
          </p:cNvPr>
          <p:cNvSpPr/>
          <p:nvPr/>
        </p:nvSpPr>
        <p:spPr>
          <a:xfrm>
            <a:off x="7519524" y="6658894"/>
            <a:ext cx="4935490" cy="693174"/>
          </a:xfrm>
          <a:prstGeom prst="flowChartInputOutput">
            <a:avLst/>
          </a:prstGeom>
          <a:solidFill>
            <a:srgbClr val="69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6222C-10EB-4205-9658-AE0D8EC30C43}"/>
              </a:ext>
            </a:extLst>
          </p:cNvPr>
          <p:cNvSpPr txBox="1"/>
          <p:nvPr/>
        </p:nvSpPr>
        <p:spPr>
          <a:xfrm>
            <a:off x="-339078" y="397061"/>
            <a:ext cx="1266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MESSAGING CONSIDERATIONS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F0AA4-181C-4A55-A314-8AE8658A5062}"/>
              </a:ext>
            </a:extLst>
          </p:cNvPr>
          <p:cNvSpPr/>
          <p:nvPr/>
        </p:nvSpPr>
        <p:spPr>
          <a:xfrm>
            <a:off x="4145420" y="995342"/>
            <a:ext cx="801859" cy="45719"/>
          </a:xfrm>
          <a:prstGeom prst="rect">
            <a:avLst/>
          </a:prstGeom>
          <a:solidFill>
            <a:srgbClr val="99A51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8FB5F-C0B8-42CF-AF61-E96F16998E7E}"/>
              </a:ext>
            </a:extLst>
          </p:cNvPr>
          <p:cNvSpPr txBox="1"/>
          <p:nvPr/>
        </p:nvSpPr>
        <p:spPr>
          <a:xfrm>
            <a:off x="1589617" y="1536278"/>
            <a:ext cx="88035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Build Common Ground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Acknowledge the uncertainty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 empathic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Outline your goal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Great for interacting directly with followers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It is Live, no do-overs 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Main Message: overarching message 8-10 words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Support Message 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Support Message 2   	    </a:t>
            </a:r>
            <a:r>
              <a:rPr lang="en-US" b="1" dirty="0"/>
              <a:t>story | analogy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Support Message 3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Conclusion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Thank you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Common ground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Call to Action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7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2CF131-1A64-4D62-A7D3-64EDB3B84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1" y="6086902"/>
            <a:ext cx="865009" cy="527689"/>
          </a:xfrm>
          <a:prstGeom prst="rect">
            <a:avLst/>
          </a:prstGeom>
        </p:spPr>
      </p:pic>
      <p:sp>
        <p:nvSpPr>
          <p:cNvPr id="7" name="Flowchart: Data 6">
            <a:extLst>
              <a:ext uri="{FF2B5EF4-FFF2-40B4-BE49-F238E27FC236}">
                <a16:creationId xmlns:a16="http://schemas.microsoft.com/office/drawing/2014/main" id="{CF46EB61-C6AB-4461-8E3B-227DE1704479}"/>
              </a:ext>
            </a:extLst>
          </p:cNvPr>
          <p:cNvSpPr/>
          <p:nvPr/>
        </p:nvSpPr>
        <p:spPr>
          <a:xfrm>
            <a:off x="-1143000" y="6658894"/>
            <a:ext cx="5731907" cy="693174"/>
          </a:xfrm>
          <a:prstGeom prst="flowChartInputOutput">
            <a:avLst/>
          </a:prstGeom>
          <a:solidFill>
            <a:srgbClr val="3A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63F2890A-C113-4D49-916A-F3648653B760}"/>
              </a:ext>
            </a:extLst>
          </p:cNvPr>
          <p:cNvSpPr/>
          <p:nvPr/>
        </p:nvSpPr>
        <p:spPr>
          <a:xfrm>
            <a:off x="3443748" y="6658894"/>
            <a:ext cx="5095272" cy="693174"/>
          </a:xfrm>
          <a:prstGeom prst="flowChartInputOutput">
            <a:avLst/>
          </a:prstGeom>
          <a:solidFill>
            <a:srgbClr val="9A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09565385-2153-4F87-AED5-3B346F58FA68}"/>
              </a:ext>
            </a:extLst>
          </p:cNvPr>
          <p:cNvSpPr/>
          <p:nvPr/>
        </p:nvSpPr>
        <p:spPr>
          <a:xfrm>
            <a:off x="7519524" y="6658894"/>
            <a:ext cx="4935490" cy="693174"/>
          </a:xfrm>
          <a:prstGeom prst="flowChartInputOutput">
            <a:avLst/>
          </a:prstGeom>
          <a:solidFill>
            <a:srgbClr val="69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6222C-10EB-4205-9658-AE0D8EC30C43}"/>
              </a:ext>
            </a:extLst>
          </p:cNvPr>
          <p:cNvSpPr txBox="1"/>
          <p:nvPr/>
        </p:nvSpPr>
        <p:spPr>
          <a:xfrm>
            <a:off x="-468923" y="419921"/>
            <a:ext cx="1266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SHOOTING BASICS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F0AA4-181C-4A55-A314-8AE8658A5062}"/>
              </a:ext>
            </a:extLst>
          </p:cNvPr>
          <p:cNvSpPr/>
          <p:nvPr/>
        </p:nvSpPr>
        <p:spPr>
          <a:xfrm>
            <a:off x="4064406" y="1043392"/>
            <a:ext cx="801859" cy="45719"/>
          </a:xfrm>
          <a:prstGeom prst="rect">
            <a:avLst/>
          </a:prstGeom>
          <a:solidFill>
            <a:srgbClr val="99A51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E50B81-FAE9-0A41-BA3C-3469612C356F}"/>
              </a:ext>
            </a:extLst>
          </p:cNvPr>
          <p:cNvSpPr txBox="1"/>
          <p:nvPr/>
        </p:nvSpPr>
        <p:spPr>
          <a:xfrm>
            <a:off x="1869881" y="2018334"/>
            <a:ext cx="845223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Hold your phone horizontally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Use the back camera when possible 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Keep your phone steady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Position your phone on a stand or books at eye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Conduct the video sitting or standing with someone shooting</a:t>
            </a:r>
          </a:p>
          <a:p>
            <a:pPr lvl="1"/>
            <a:endParaRPr lang="en-US" sz="2200" dirty="0"/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3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2CF131-1A64-4D62-A7D3-64EDB3B84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1" y="6086902"/>
            <a:ext cx="865009" cy="527689"/>
          </a:xfrm>
          <a:prstGeom prst="rect">
            <a:avLst/>
          </a:prstGeom>
        </p:spPr>
      </p:pic>
      <p:sp>
        <p:nvSpPr>
          <p:cNvPr id="7" name="Flowchart: Data 6">
            <a:extLst>
              <a:ext uri="{FF2B5EF4-FFF2-40B4-BE49-F238E27FC236}">
                <a16:creationId xmlns:a16="http://schemas.microsoft.com/office/drawing/2014/main" id="{CF46EB61-C6AB-4461-8E3B-227DE1704479}"/>
              </a:ext>
            </a:extLst>
          </p:cNvPr>
          <p:cNvSpPr/>
          <p:nvPr/>
        </p:nvSpPr>
        <p:spPr>
          <a:xfrm>
            <a:off x="-1143000" y="6658894"/>
            <a:ext cx="5731907" cy="693174"/>
          </a:xfrm>
          <a:prstGeom prst="flowChartInputOutput">
            <a:avLst/>
          </a:prstGeom>
          <a:solidFill>
            <a:srgbClr val="3A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63F2890A-C113-4D49-916A-F3648653B760}"/>
              </a:ext>
            </a:extLst>
          </p:cNvPr>
          <p:cNvSpPr/>
          <p:nvPr/>
        </p:nvSpPr>
        <p:spPr>
          <a:xfrm>
            <a:off x="3443748" y="6658894"/>
            <a:ext cx="5095272" cy="693174"/>
          </a:xfrm>
          <a:prstGeom prst="flowChartInputOutput">
            <a:avLst/>
          </a:prstGeom>
          <a:solidFill>
            <a:srgbClr val="9A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09565385-2153-4F87-AED5-3B346F58FA68}"/>
              </a:ext>
            </a:extLst>
          </p:cNvPr>
          <p:cNvSpPr/>
          <p:nvPr/>
        </p:nvSpPr>
        <p:spPr>
          <a:xfrm>
            <a:off x="7519524" y="6658894"/>
            <a:ext cx="4935490" cy="693174"/>
          </a:xfrm>
          <a:prstGeom prst="flowChartInputOutput">
            <a:avLst/>
          </a:prstGeom>
          <a:solidFill>
            <a:srgbClr val="69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6222C-10EB-4205-9658-AE0D8EC30C43}"/>
              </a:ext>
            </a:extLst>
          </p:cNvPr>
          <p:cNvSpPr txBox="1"/>
          <p:nvPr/>
        </p:nvSpPr>
        <p:spPr>
          <a:xfrm>
            <a:off x="-468923" y="419921"/>
            <a:ext cx="1266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SHOOTING BASICS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F0AA4-181C-4A55-A314-8AE8658A5062}"/>
              </a:ext>
            </a:extLst>
          </p:cNvPr>
          <p:cNvSpPr/>
          <p:nvPr/>
        </p:nvSpPr>
        <p:spPr>
          <a:xfrm>
            <a:off x="4064406" y="1043392"/>
            <a:ext cx="801859" cy="45719"/>
          </a:xfrm>
          <a:prstGeom prst="rect">
            <a:avLst/>
          </a:prstGeom>
          <a:solidFill>
            <a:srgbClr val="99A51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E50B81-FAE9-0A41-BA3C-3469612C356F}"/>
              </a:ext>
            </a:extLst>
          </p:cNvPr>
          <p:cNvSpPr txBox="1"/>
          <p:nvPr/>
        </p:nvSpPr>
        <p:spPr>
          <a:xfrm>
            <a:off x="1869881" y="1410355"/>
            <a:ext cx="845223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Have good lighting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Lamps, desk lamps work great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Clean background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Plain walls, bookshelves, wall art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Don’t go too wide—keep it tight but allow for headroom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Speak loudly and clearly to pick up good audio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Be sure the microphone is unobstructed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2CF131-1A64-4D62-A7D3-64EDB3B84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1" y="6086902"/>
            <a:ext cx="865009" cy="527689"/>
          </a:xfrm>
          <a:prstGeom prst="rect">
            <a:avLst/>
          </a:prstGeom>
        </p:spPr>
      </p:pic>
      <p:sp>
        <p:nvSpPr>
          <p:cNvPr id="7" name="Flowchart: Data 6">
            <a:extLst>
              <a:ext uri="{FF2B5EF4-FFF2-40B4-BE49-F238E27FC236}">
                <a16:creationId xmlns:a16="http://schemas.microsoft.com/office/drawing/2014/main" id="{CF46EB61-C6AB-4461-8E3B-227DE1704479}"/>
              </a:ext>
            </a:extLst>
          </p:cNvPr>
          <p:cNvSpPr/>
          <p:nvPr/>
        </p:nvSpPr>
        <p:spPr>
          <a:xfrm>
            <a:off x="-1143000" y="6658894"/>
            <a:ext cx="5731907" cy="693174"/>
          </a:xfrm>
          <a:prstGeom prst="flowChartInputOutput">
            <a:avLst/>
          </a:prstGeom>
          <a:solidFill>
            <a:srgbClr val="3A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63F2890A-C113-4D49-916A-F3648653B760}"/>
              </a:ext>
            </a:extLst>
          </p:cNvPr>
          <p:cNvSpPr/>
          <p:nvPr/>
        </p:nvSpPr>
        <p:spPr>
          <a:xfrm>
            <a:off x="3443748" y="6658894"/>
            <a:ext cx="5095272" cy="693174"/>
          </a:xfrm>
          <a:prstGeom prst="flowChartInputOutput">
            <a:avLst/>
          </a:prstGeom>
          <a:solidFill>
            <a:srgbClr val="9A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09565385-2153-4F87-AED5-3B346F58FA68}"/>
              </a:ext>
            </a:extLst>
          </p:cNvPr>
          <p:cNvSpPr/>
          <p:nvPr/>
        </p:nvSpPr>
        <p:spPr>
          <a:xfrm>
            <a:off x="7519524" y="6658894"/>
            <a:ext cx="4935490" cy="693174"/>
          </a:xfrm>
          <a:prstGeom prst="flowChartInputOutput">
            <a:avLst/>
          </a:prstGeom>
          <a:solidFill>
            <a:srgbClr val="69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6222C-10EB-4205-9658-AE0D8EC30C43}"/>
              </a:ext>
            </a:extLst>
          </p:cNvPr>
          <p:cNvSpPr txBox="1"/>
          <p:nvPr/>
        </p:nvSpPr>
        <p:spPr>
          <a:xfrm>
            <a:off x="0" y="3995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	OPTIONAL ACSSESORIES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F0AA4-181C-4A55-A314-8AE8658A5062}"/>
              </a:ext>
            </a:extLst>
          </p:cNvPr>
          <p:cNvSpPr/>
          <p:nvPr/>
        </p:nvSpPr>
        <p:spPr>
          <a:xfrm>
            <a:off x="4254094" y="1025205"/>
            <a:ext cx="801859" cy="45719"/>
          </a:xfrm>
          <a:prstGeom prst="rect">
            <a:avLst/>
          </a:prstGeom>
          <a:solidFill>
            <a:srgbClr val="99A51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E50B81-FAE9-0A41-BA3C-3469612C356F}"/>
              </a:ext>
            </a:extLst>
          </p:cNvPr>
          <p:cNvSpPr txBox="1"/>
          <p:nvPr/>
        </p:nvSpPr>
        <p:spPr>
          <a:xfrm>
            <a:off x="1977310" y="1428452"/>
            <a:ext cx="845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Picture 2" descr="A picture containing table, man&#10;&#10;Description automatically generated">
            <a:extLst>
              <a:ext uri="{FF2B5EF4-FFF2-40B4-BE49-F238E27FC236}">
                <a16:creationId xmlns:a16="http://schemas.microsoft.com/office/drawing/2014/main" id="{D41D5D7A-D7E6-4FC5-BBA2-8774F99A2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55" y="1156937"/>
            <a:ext cx="9284889" cy="481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2CF131-1A64-4D62-A7D3-64EDB3B84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1" y="6086902"/>
            <a:ext cx="865009" cy="527689"/>
          </a:xfrm>
          <a:prstGeom prst="rect">
            <a:avLst/>
          </a:prstGeom>
        </p:spPr>
      </p:pic>
      <p:sp>
        <p:nvSpPr>
          <p:cNvPr id="7" name="Flowchart: Data 6">
            <a:extLst>
              <a:ext uri="{FF2B5EF4-FFF2-40B4-BE49-F238E27FC236}">
                <a16:creationId xmlns:a16="http://schemas.microsoft.com/office/drawing/2014/main" id="{CF46EB61-C6AB-4461-8E3B-227DE1704479}"/>
              </a:ext>
            </a:extLst>
          </p:cNvPr>
          <p:cNvSpPr/>
          <p:nvPr/>
        </p:nvSpPr>
        <p:spPr>
          <a:xfrm>
            <a:off x="-1143000" y="6658894"/>
            <a:ext cx="5731907" cy="693174"/>
          </a:xfrm>
          <a:prstGeom prst="flowChartInputOutput">
            <a:avLst/>
          </a:prstGeom>
          <a:solidFill>
            <a:srgbClr val="3A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63F2890A-C113-4D49-916A-F3648653B760}"/>
              </a:ext>
            </a:extLst>
          </p:cNvPr>
          <p:cNvSpPr/>
          <p:nvPr/>
        </p:nvSpPr>
        <p:spPr>
          <a:xfrm>
            <a:off x="3443748" y="6658894"/>
            <a:ext cx="5095272" cy="693174"/>
          </a:xfrm>
          <a:prstGeom prst="flowChartInputOutput">
            <a:avLst/>
          </a:prstGeom>
          <a:solidFill>
            <a:srgbClr val="9A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09565385-2153-4F87-AED5-3B346F58FA68}"/>
              </a:ext>
            </a:extLst>
          </p:cNvPr>
          <p:cNvSpPr/>
          <p:nvPr/>
        </p:nvSpPr>
        <p:spPr>
          <a:xfrm>
            <a:off x="7519524" y="6658894"/>
            <a:ext cx="4935490" cy="693174"/>
          </a:xfrm>
          <a:prstGeom prst="flowChartInputOutput">
            <a:avLst/>
          </a:prstGeom>
          <a:solidFill>
            <a:srgbClr val="69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6222C-10EB-4205-9658-AE0D8EC30C43}"/>
              </a:ext>
            </a:extLst>
          </p:cNvPr>
          <p:cNvSpPr txBox="1"/>
          <p:nvPr/>
        </p:nvSpPr>
        <p:spPr>
          <a:xfrm>
            <a:off x="0" y="3995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	OPTIONAL ACSSESORIES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F0AA4-181C-4A55-A314-8AE8658A5062}"/>
              </a:ext>
            </a:extLst>
          </p:cNvPr>
          <p:cNvSpPr/>
          <p:nvPr/>
        </p:nvSpPr>
        <p:spPr>
          <a:xfrm>
            <a:off x="4254094" y="1025205"/>
            <a:ext cx="801859" cy="45719"/>
          </a:xfrm>
          <a:prstGeom prst="rect">
            <a:avLst/>
          </a:prstGeom>
          <a:solidFill>
            <a:srgbClr val="99A51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E50B81-FAE9-0A41-BA3C-3469612C356F}"/>
              </a:ext>
            </a:extLst>
          </p:cNvPr>
          <p:cNvSpPr txBox="1"/>
          <p:nvPr/>
        </p:nvSpPr>
        <p:spPr>
          <a:xfrm>
            <a:off x="1977310" y="1428452"/>
            <a:ext cx="845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27AC17A3-465A-47BF-9A18-142137B2B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0" y="1025205"/>
            <a:ext cx="10434157" cy="48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2CF131-1A64-4D62-A7D3-64EDB3B84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1" y="6086902"/>
            <a:ext cx="865009" cy="527689"/>
          </a:xfrm>
          <a:prstGeom prst="rect">
            <a:avLst/>
          </a:prstGeom>
        </p:spPr>
      </p:pic>
      <p:sp>
        <p:nvSpPr>
          <p:cNvPr id="7" name="Flowchart: Data 6">
            <a:extLst>
              <a:ext uri="{FF2B5EF4-FFF2-40B4-BE49-F238E27FC236}">
                <a16:creationId xmlns:a16="http://schemas.microsoft.com/office/drawing/2014/main" id="{CF46EB61-C6AB-4461-8E3B-227DE1704479}"/>
              </a:ext>
            </a:extLst>
          </p:cNvPr>
          <p:cNvSpPr/>
          <p:nvPr/>
        </p:nvSpPr>
        <p:spPr>
          <a:xfrm>
            <a:off x="-1143000" y="6658894"/>
            <a:ext cx="5731907" cy="693174"/>
          </a:xfrm>
          <a:prstGeom prst="flowChartInputOutput">
            <a:avLst/>
          </a:prstGeom>
          <a:solidFill>
            <a:srgbClr val="3A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63F2890A-C113-4D49-916A-F3648653B760}"/>
              </a:ext>
            </a:extLst>
          </p:cNvPr>
          <p:cNvSpPr/>
          <p:nvPr/>
        </p:nvSpPr>
        <p:spPr>
          <a:xfrm>
            <a:off x="3443748" y="6658894"/>
            <a:ext cx="5095272" cy="693174"/>
          </a:xfrm>
          <a:prstGeom prst="flowChartInputOutput">
            <a:avLst/>
          </a:prstGeom>
          <a:solidFill>
            <a:srgbClr val="9A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09565385-2153-4F87-AED5-3B346F58FA68}"/>
              </a:ext>
            </a:extLst>
          </p:cNvPr>
          <p:cNvSpPr/>
          <p:nvPr/>
        </p:nvSpPr>
        <p:spPr>
          <a:xfrm>
            <a:off x="7519524" y="6658894"/>
            <a:ext cx="4935490" cy="693174"/>
          </a:xfrm>
          <a:prstGeom prst="flowChartInputOutput">
            <a:avLst/>
          </a:prstGeom>
          <a:solidFill>
            <a:srgbClr val="69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6222C-10EB-4205-9658-AE0D8EC30C43}"/>
              </a:ext>
            </a:extLst>
          </p:cNvPr>
          <p:cNvSpPr txBox="1"/>
          <p:nvPr/>
        </p:nvSpPr>
        <p:spPr>
          <a:xfrm>
            <a:off x="0" y="3995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	OPTIONAL ACSSESORIES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F0AA4-181C-4A55-A314-8AE8658A5062}"/>
              </a:ext>
            </a:extLst>
          </p:cNvPr>
          <p:cNvSpPr/>
          <p:nvPr/>
        </p:nvSpPr>
        <p:spPr>
          <a:xfrm>
            <a:off x="4254094" y="1025205"/>
            <a:ext cx="801859" cy="45719"/>
          </a:xfrm>
          <a:prstGeom prst="rect">
            <a:avLst/>
          </a:prstGeom>
          <a:solidFill>
            <a:srgbClr val="99A51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E50B81-FAE9-0A41-BA3C-3469612C356F}"/>
              </a:ext>
            </a:extLst>
          </p:cNvPr>
          <p:cNvSpPr txBox="1"/>
          <p:nvPr/>
        </p:nvSpPr>
        <p:spPr>
          <a:xfrm>
            <a:off x="1977310" y="1428452"/>
            <a:ext cx="845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223A26-5C42-4A57-8233-76078D0C2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61" y="1646512"/>
            <a:ext cx="8953278" cy="39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4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45251</TotalTime>
  <Words>330</Words>
  <Application>Microsoft Office PowerPoint</Application>
  <PresentationFormat>Widescreen</PresentationFormat>
  <Paragraphs>89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Johnston</dc:creator>
  <cp:lastModifiedBy>Anthony Cal</cp:lastModifiedBy>
  <cp:revision>433</cp:revision>
  <cp:lastPrinted>2019-04-08T16:23:39Z</cp:lastPrinted>
  <dcterms:created xsi:type="dcterms:W3CDTF">2018-01-31T20:00:12Z</dcterms:created>
  <dcterms:modified xsi:type="dcterms:W3CDTF">2020-04-06T21:31:03Z</dcterms:modified>
</cp:coreProperties>
</file>